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3" r:id="rId4"/>
    <p:sldId id="259" r:id="rId5"/>
    <p:sldId id="265" r:id="rId6"/>
    <p:sldId id="269" r:id="rId7"/>
    <p:sldId id="270" r:id="rId8"/>
    <p:sldId id="273" r:id="rId9"/>
    <p:sldId id="271" r:id="rId10"/>
    <p:sldId id="274" r:id="rId11"/>
    <p:sldId id="275" r:id="rId12"/>
    <p:sldId id="272" r:id="rId13"/>
    <p:sldId id="27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40"/>
    <a:srgbClr val="132F40"/>
    <a:srgbClr val="1B2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3918A-53AB-41B1-9F2E-F4651CAD04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5CB175F3-4EBF-4803-B327-D68B4C4A6B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Graduating seniors enrolled in MDS 489 partnered with the Common Waters Collaborative through the West Virginia Water Research Institute to address community needs through experiential education.</a:t>
          </a:r>
        </a:p>
      </dgm:t>
    </dgm:pt>
    <dgm:pt modelId="{5AA2E27A-9586-41C9-B958-CBAC875AECB8}" type="parTrans" cxnId="{EDB5BE71-4DA5-4ED9-A951-A9F22F26BC8E}">
      <dgm:prSet/>
      <dgm:spPr/>
      <dgm:t>
        <a:bodyPr/>
        <a:lstStyle/>
        <a:p>
          <a:endParaRPr lang="en-US"/>
        </a:p>
      </dgm:t>
    </dgm:pt>
    <dgm:pt modelId="{AD41407F-41E8-48FE-8839-EE8C1583504E}" type="sibTrans" cxnId="{EDB5BE71-4DA5-4ED9-A951-A9F22F26BC8E}">
      <dgm:prSet/>
      <dgm:spPr/>
      <dgm:t>
        <a:bodyPr/>
        <a:lstStyle/>
        <a:p>
          <a:endParaRPr lang="en-US"/>
        </a:p>
      </dgm:t>
    </dgm:pt>
    <dgm:pt modelId="{96D69400-3F73-4D43-BAF3-29D1BD276C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partnering with watershed groups, students develop a project with real-world impact through incorporating existing data, local knowledge, resources, and physical sites for research. </a:t>
          </a:r>
        </a:p>
      </dgm:t>
    </dgm:pt>
    <dgm:pt modelId="{7B14B632-44A5-4595-AC8B-1A62EBE490CC}" type="parTrans" cxnId="{DEE04BB6-1924-4979-9814-EFB81113C229}">
      <dgm:prSet/>
      <dgm:spPr/>
      <dgm:t>
        <a:bodyPr/>
        <a:lstStyle/>
        <a:p>
          <a:endParaRPr lang="en-US"/>
        </a:p>
      </dgm:t>
    </dgm:pt>
    <dgm:pt modelId="{D6ED1079-4690-4A13-B71F-B59C8E0941A6}" type="sibTrans" cxnId="{DEE04BB6-1924-4979-9814-EFB81113C229}">
      <dgm:prSet/>
      <dgm:spPr/>
      <dgm:t>
        <a:bodyPr/>
        <a:lstStyle/>
        <a:p>
          <a:endParaRPr lang="en-US"/>
        </a:p>
      </dgm:t>
    </dgm:pt>
    <dgm:pt modelId="{B8DADB65-3529-4590-B221-56E358FC7C7F}" type="pres">
      <dgm:prSet presAssocID="{8FE3918A-53AB-41B1-9F2E-F4651CAD0468}" presName="root" presStyleCnt="0">
        <dgm:presLayoutVars>
          <dgm:dir/>
          <dgm:resizeHandles val="exact"/>
        </dgm:presLayoutVars>
      </dgm:prSet>
      <dgm:spPr/>
    </dgm:pt>
    <dgm:pt modelId="{01970AD4-7795-4ABA-B344-85938CCB73BB}" type="pres">
      <dgm:prSet presAssocID="{5CB175F3-4EBF-4803-B327-D68B4C4A6B7E}" presName="compNode" presStyleCnt="0"/>
      <dgm:spPr/>
    </dgm:pt>
    <dgm:pt modelId="{4DDBFFF9-B6FC-40FC-870E-0D3EBFEBFFEC}" type="pres">
      <dgm:prSet presAssocID="{5CB175F3-4EBF-4803-B327-D68B4C4A6B7E}" presName="bgRect" presStyleLbl="bgShp" presStyleIdx="0" presStyleCnt="2"/>
      <dgm:spPr/>
    </dgm:pt>
    <dgm:pt modelId="{20698034-742A-474F-A207-632BE365BF64}" type="pres">
      <dgm:prSet presAssocID="{5CB175F3-4EBF-4803-B327-D68B4C4A6B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5076532-E78A-47A6-B28C-D1FF0B33A90B}" type="pres">
      <dgm:prSet presAssocID="{5CB175F3-4EBF-4803-B327-D68B4C4A6B7E}" presName="spaceRect" presStyleCnt="0"/>
      <dgm:spPr/>
    </dgm:pt>
    <dgm:pt modelId="{DD27F685-1E6E-41A0-B3BD-6FA5633AEFE2}" type="pres">
      <dgm:prSet presAssocID="{5CB175F3-4EBF-4803-B327-D68B4C4A6B7E}" presName="parTx" presStyleLbl="revTx" presStyleIdx="0" presStyleCnt="2">
        <dgm:presLayoutVars>
          <dgm:chMax val="0"/>
          <dgm:chPref val="0"/>
        </dgm:presLayoutVars>
      </dgm:prSet>
      <dgm:spPr/>
    </dgm:pt>
    <dgm:pt modelId="{F336BC7B-AEB5-461A-AD32-E822CE02DA38}" type="pres">
      <dgm:prSet presAssocID="{AD41407F-41E8-48FE-8839-EE8C1583504E}" presName="sibTrans" presStyleCnt="0"/>
      <dgm:spPr/>
    </dgm:pt>
    <dgm:pt modelId="{AD849D23-B3FC-4A4E-8226-ED0570FF7EB4}" type="pres">
      <dgm:prSet presAssocID="{96D69400-3F73-4D43-BAF3-29D1BD276C5E}" presName="compNode" presStyleCnt="0"/>
      <dgm:spPr/>
    </dgm:pt>
    <dgm:pt modelId="{D4F5E3D4-2E58-4153-B76C-EE0301A30517}" type="pres">
      <dgm:prSet presAssocID="{96D69400-3F73-4D43-BAF3-29D1BD276C5E}" presName="bgRect" presStyleLbl="bgShp" presStyleIdx="1" presStyleCnt="2"/>
      <dgm:spPr/>
    </dgm:pt>
    <dgm:pt modelId="{42F391D7-F1F5-4407-B735-C0E01BF4E1AF}" type="pres">
      <dgm:prSet presAssocID="{96D69400-3F73-4D43-BAF3-29D1BD276C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379A366-D9A5-4708-99D5-854CB8CB9FDA}" type="pres">
      <dgm:prSet presAssocID="{96D69400-3F73-4D43-BAF3-29D1BD276C5E}" presName="spaceRect" presStyleCnt="0"/>
      <dgm:spPr/>
    </dgm:pt>
    <dgm:pt modelId="{9B6FD50A-E9B3-495D-B2A2-4707E7FE9BF9}" type="pres">
      <dgm:prSet presAssocID="{96D69400-3F73-4D43-BAF3-29D1BD276C5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582FB00-BEDA-49E4-96DC-3F497A96ADF5}" type="presOf" srcId="{8FE3918A-53AB-41B1-9F2E-F4651CAD0468}" destId="{B8DADB65-3529-4590-B221-56E358FC7C7F}" srcOrd="0" destOrd="0" presId="urn:microsoft.com/office/officeart/2018/2/layout/IconVerticalSolidList"/>
    <dgm:cxn modelId="{9E8D022D-97B8-4D5B-87FA-81CED4082C35}" type="presOf" srcId="{5CB175F3-4EBF-4803-B327-D68B4C4A6B7E}" destId="{DD27F685-1E6E-41A0-B3BD-6FA5633AEFE2}" srcOrd="0" destOrd="0" presId="urn:microsoft.com/office/officeart/2018/2/layout/IconVerticalSolidList"/>
    <dgm:cxn modelId="{0B17D631-8FE6-436A-8BFC-07537B11DC52}" type="presOf" srcId="{96D69400-3F73-4D43-BAF3-29D1BD276C5E}" destId="{9B6FD50A-E9B3-495D-B2A2-4707E7FE9BF9}" srcOrd="0" destOrd="0" presId="urn:microsoft.com/office/officeart/2018/2/layout/IconVerticalSolidList"/>
    <dgm:cxn modelId="{EDB5BE71-4DA5-4ED9-A951-A9F22F26BC8E}" srcId="{8FE3918A-53AB-41B1-9F2E-F4651CAD0468}" destId="{5CB175F3-4EBF-4803-B327-D68B4C4A6B7E}" srcOrd="0" destOrd="0" parTransId="{5AA2E27A-9586-41C9-B958-CBAC875AECB8}" sibTransId="{AD41407F-41E8-48FE-8839-EE8C1583504E}"/>
    <dgm:cxn modelId="{DEE04BB6-1924-4979-9814-EFB81113C229}" srcId="{8FE3918A-53AB-41B1-9F2E-F4651CAD0468}" destId="{96D69400-3F73-4D43-BAF3-29D1BD276C5E}" srcOrd="1" destOrd="0" parTransId="{7B14B632-44A5-4595-AC8B-1A62EBE490CC}" sibTransId="{D6ED1079-4690-4A13-B71F-B59C8E0941A6}"/>
    <dgm:cxn modelId="{56AD6FC0-B5C8-423F-8F15-6DA565800DE5}" type="presParOf" srcId="{B8DADB65-3529-4590-B221-56E358FC7C7F}" destId="{01970AD4-7795-4ABA-B344-85938CCB73BB}" srcOrd="0" destOrd="0" presId="urn:microsoft.com/office/officeart/2018/2/layout/IconVerticalSolidList"/>
    <dgm:cxn modelId="{C95BE9F8-DDCA-4031-AA51-8FF5BF1549D5}" type="presParOf" srcId="{01970AD4-7795-4ABA-B344-85938CCB73BB}" destId="{4DDBFFF9-B6FC-40FC-870E-0D3EBFEBFFEC}" srcOrd="0" destOrd="0" presId="urn:microsoft.com/office/officeart/2018/2/layout/IconVerticalSolidList"/>
    <dgm:cxn modelId="{642B65E8-DFE0-4820-AA99-BCE00FDB5770}" type="presParOf" srcId="{01970AD4-7795-4ABA-B344-85938CCB73BB}" destId="{20698034-742A-474F-A207-632BE365BF64}" srcOrd="1" destOrd="0" presId="urn:microsoft.com/office/officeart/2018/2/layout/IconVerticalSolidList"/>
    <dgm:cxn modelId="{14253B8F-9A68-47C3-A09B-AE703E3ED8F0}" type="presParOf" srcId="{01970AD4-7795-4ABA-B344-85938CCB73BB}" destId="{65076532-E78A-47A6-B28C-D1FF0B33A90B}" srcOrd="2" destOrd="0" presId="urn:microsoft.com/office/officeart/2018/2/layout/IconVerticalSolidList"/>
    <dgm:cxn modelId="{3DDFEBB0-1219-4149-B57B-A0B34E2A493B}" type="presParOf" srcId="{01970AD4-7795-4ABA-B344-85938CCB73BB}" destId="{DD27F685-1E6E-41A0-B3BD-6FA5633AEFE2}" srcOrd="3" destOrd="0" presId="urn:microsoft.com/office/officeart/2018/2/layout/IconVerticalSolidList"/>
    <dgm:cxn modelId="{42853529-877B-4EF4-A3A3-36A2FBC91FCF}" type="presParOf" srcId="{B8DADB65-3529-4590-B221-56E358FC7C7F}" destId="{F336BC7B-AEB5-461A-AD32-E822CE02DA38}" srcOrd="1" destOrd="0" presId="urn:microsoft.com/office/officeart/2018/2/layout/IconVerticalSolidList"/>
    <dgm:cxn modelId="{63E2BA7D-571F-46F7-A443-2C8392C42CC5}" type="presParOf" srcId="{B8DADB65-3529-4590-B221-56E358FC7C7F}" destId="{AD849D23-B3FC-4A4E-8226-ED0570FF7EB4}" srcOrd="2" destOrd="0" presId="urn:microsoft.com/office/officeart/2018/2/layout/IconVerticalSolidList"/>
    <dgm:cxn modelId="{8CAF97CB-D1F1-46DE-892B-949DB54483B6}" type="presParOf" srcId="{AD849D23-B3FC-4A4E-8226-ED0570FF7EB4}" destId="{D4F5E3D4-2E58-4153-B76C-EE0301A30517}" srcOrd="0" destOrd="0" presId="urn:microsoft.com/office/officeart/2018/2/layout/IconVerticalSolidList"/>
    <dgm:cxn modelId="{EAFEDF01-BF08-4CC4-BB30-08F93696164F}" type="presParOf" srcId="{AD849D23-B3FC-4A4E-8226-ED0570FF7EB4}" destId="{42F391D7-F1F5-4407-B735-C0E01BF4E1AF}" srcOrd="1" destOrd="0" presId="urn:microsoft.com/office/officeart/2018/2/layout/IconVerticalSolidList"/>
    <dgm:cxn modelId="{F8D02518-7446-48F9-AA25-87C1DD976613}" type="presParOf" srcId="{AD849D23-B3FC-4A4E-8226-ED0570FF7EB4}" destId="{E379A366-D9A5-4708-99D5-854CB8CB9FDA}" srcOrd="2" destOrd="0" presId="urn:microsoft.com/office/officeart/2018/2/layout/IconVerticalSolidList"/>
    <dgm:cxn modelId="{B6B64F95-5E76-477F-8A61-DEAA167301F8}" type="presParOf" srcId="{AD849D23-B3FC-4A4E-8226-ED0570FF7EB4}" destId="{9B6FD50A-E9B3-495D-B2A2-4707E7FE9B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FFF9-B6FC-40FC-870E-0D3EBFEBFFEC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8034-742A-474F-A207-632BE365BF64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7F685-1E6E-41A0-B3BD-6FA5633AEFE2}">
      <dsp:nvSpPr>
        <dsp:cNvPr id="0" name=""/>
        <dsp:cNvSpPr/>
      </dsp:nvSpPr>
      <dsp:spPr>
        <a:xfrm>
          <a:off x="1508156" y="707288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Graduating seniors enrolled in MDS 489 partnered with the Common Waters Collaborative through the West Virginia Water Research Institute to address community needs through experiential education.</a:t>
          </a:r>
        </a:p>
      </dsp:txBody>
      <dsp:txXfrm>
        <a:off x="1508156" y="707288"/>
        <a:ext cx="9007443" cy="1305763"/>
      </dsp:txXfrm>
    </dsp:sp>
    <dsp:sp modelId="{D4F5E3D4-2E58-4153-B76C-EE0301A30517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91D7-F1F5-4407-B735-C0E01BF4E1AF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FD50A-E9B3-495D-B2A2-4707E7FE9BF9}">
      <dsp:nvSpPr>
        <dsp:cNvPr id="0" name=""/>
        <dsp:cNvSpPr/>
      </dsp:nvSpPr>
      <dsp:spPr>
        <a:xfrm>
          <a:off x="1508156" y="2339492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By partnering with watershed groups, students develop a project with real-world impact through incorporating existing data, local knowledge, resources, and physical sites for research. </a:t>
          </a:r>
        </a:p>
      </dsp:txBody>
      <dsp:txXfrm>
        <a:off x="1508156" y="2339492"/>
        <a:ext cx="9007443" cy="130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parc.org/marilla-park.html?utm_source=chatgpt.com" TargetMode="External"/><Relationship Id="rId2" Type="http://schemas.openxmlformats.org/officeDocument/2006/relationships/hyperlink" Target="https://h2owaternetwor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permonriver.org/wp-content/uploads/2020/04/Humanities-Grant-Attachment-2020.pdf?utm_source=chatgpt.com" TargetMode="External"/><Relationship Id="rId5" Type="http://schemas.openxmlformats.org/officeDocument/2006/relationships/hyperlink" Target="https://www.hmdb.org/m.asp?m=200075" TargetMode="External"/><Relationship Id="rId4" Type="http://schemas.openxmlformats.org/officeDocument/2006/relationships/hyperlink" Target="https://www.orsanco.org/river-fac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C6DE08-0983-FA97-D6B7-E8C8BA53E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82" y="921715"/>
            <a:ext cx="5549102" cy="2635993"/>
          </a:xfrm>
        </p:spPr>
        <p:txBody>
          <a:bodyPr anchor="b">
            <a:noAutofit/>
          </a:bodyPr>
          <a:lstStyle/>
          <a:p>
            <a:pPr algn="l"/>
            <a:r>
              <a:rPr lang="en-US" sz="5400" dirty="0"/>
              <a:t>Contextualization of the Monongahela River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0F09FC-0C62-A98B-F151-1662CDB8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52725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MDS 489 Capstone Project with the Headwaters to the Ohio Water Network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954161-848C-4414-A7A9-D90EEF66CE62}"/>
              </a:ext>
            </a:extLst>
          </p:cNvPr>
          <p:cNvSpPr txBox="1"/>
          <p:nvPr/>
        </p:nvSpPr>
        <p:spPr>
          <a:xfrm>
            <a:off x="820895" y="5746750"/>
            <a:ext cx="102575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Lauren Campbell, Andrew </a:t>
            </a:r>
            <a:r>
              <a:rPr lang="en-US" dirty="0" err="1">
                <a:solidFill>
                  <a:schemeClr val="bg1"/>
                </a:solidFill>
              </a:rPr>
              <a:t>Gamponia</a:t>
            </a:r>
            <a:r>
              <a:rPr lang="en-US" dirty="0">
                <a:solidFill>
                  <a:schemeClr val="bg1"/>
                </a:solidFill>
              </a:rPr>
              <a:t>, Payton Keys, Victoria Nist, and Tatum Wamsley</a:t>
            </a:r>
          </a:p>
        </p:txBody>
      </p:sp>
      <p:pic>
        <p:nvPicPr>
          <p:cNvPr id="21" name="Picture 20" descr="Monongahela River">
            <a:extLst>
              <a:ext uri="{FF2B5EF4-FFF2-40B4-BE49-F238E27FC236}">
                <a16:creationId xmlns:a16="http://schemas.microsoft.com/office/drawing/2014/main" id="{9EAD2849-30A5-BB05-B644-C3D17BD0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920" y="1152017"/>
            <a:ext cx="5069840" cy="33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35E3F-B3F5-A15E-7FAA-8953FBE82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town&#10;&#10;AI-generated content may be incorrect.">
            <a:extLst>
              <a:ext uri="{FF2B5EF4-FFF2-40B4-BE49-F238E27FC236}">
                <a16:creationId xmlns:a16="http://schemas.microsoft.com/office/drawing/2014/main" id="{FD971383-4CA0-5FBD-6021-CED76B02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93" b="152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58DD5-9A81-C17D-A7A0-CD632057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Marilla Park (at Deckers Creek)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566202C-103D-97AA-9565-3EB90E78C204}"/>
              </a:ext>
            </a:extLst>
          </p:cNvPr>
          <p:cNvSpPr/>
          <p:nvPr/>
        </p:nvSpPr>
        <p:spPr>
          <a:xfrm>
            <a:off x="3758670" y="3108113"/>
            <a:ext cx="810190" cy="87883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EE4E7-494A-B7A3-21E7-5EAE6603E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3AB0330-57E2-EA99-99AA-4C9EEF0F9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137FE6-BFD5-A0C6-7E0A-C84D1E60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92FB1-7143-C685-1606-5784173C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Marilla Park (at Deckers Creek)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BD46-FE84-CEDE-3B5F-B865D1C7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738016" cy="3496878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The area was primarily an industrial and transportation hub.  The Saberton community housed a small plate mill, which later became a manufacturing plant for Sterling Faucet.</a:t>
            </a:r>
          </a:p>
          <a:p>
            <a:pPr lvl="1"/>
            <a:r>
              <a:rPr lang="en-US" sz="1400" dirty="0"/>
              <a:t>Saberton, known initially as </a:t>
            </a:r>
            <a:r>
              <a:rPr lang="en-US" sz="1400" dirty="0" err="1"/>
              <a:t>Sturgiss</a:t>
            </a:r>
            <a:r>
              <a:rPr lang="en-US" sz="1400" dirty="0"/>
              <a:t> City and </a:t>
            </a:r>
            <a:r>
              <a:rPr lang="en-US" sz="1400" dirty="0" err="1"/>
              <a:t>Sabraton</a:t>
            </a:r>
            <a:r>
              <a:rPr lang="en-US" sz="1400" dirty="0"/>
              <a:t> Station, was a former coal town named after Sabra Vance </a:t>
            </a:r>
            <a:r>
              <a:rPr lang="en-US" sz="1400" dirty="0" err="1"/>
              <a:t>Sturgiss</a:t>
            </a:r>
            <a:r>
              <a:rPr lang="en-US" sz="1400" dirty="0"/>
              <a:t>, the wife of a local judge (Morgantown BOPARC, 2025).</a:t>
            </a:r>
          </a:p>
          <a:p>
            <a:r>
              <a:rPr lang="en-US" sz="1800" dirty="0"/>
              <a:t>Saberton was connected to downtown Morgantown by a trolley that ran the length of Richwood Avenue. The land now known as Marilla Park was utilized for industrial purposes or as part of the transportation infrastructure (Morgantown BOPARC, 2025).</a:t>
            </a:r>
          </a:p>
          <a:p>
            <a:endParaRPr lang="en-US" sz="1800" dirty="0"/>
          </a:p>
        </p:txBody>
      </p:sp>
      <p:pic>
        <p:nvPicPr>
          <p:cNvPr id="5" name="Picture 4" descr="A aerial view of a town&#10;&#10;AI-generated content may be incorrect.">
            <a:extLst>
              <a:ext uri="{FF2B5EF4-FFF2-40B4-BE49-F238E27FC236}">
                <a16:creationId xmlns:a16="http://schemas.microsoft.com/office/drawing/2014/main" id="{4FB8987A-5633-8FC9-E76F-C39B34BA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61" t="8493" r="41964" b="15236"/>
          <a:stretch/>
        </p:blipFill>
        <p:spPr>
          <a:xfrm>
            <a:off x="-1" y="-1"/>
            <a:ext cx="5410197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2B00A-1ED4-89BB-F4D3-CE0FA451439B}"/>
              </a:ext>
            </a:extLst>
          </p:cNvPr>
          <p:cNvSpPr txBox="1"/>
          <p:nvPr/>
        </p:nvSpPr>
        <p:spPr>
          <a:xfrm>
            <a:off x="6115316" y="1709994"/>
            <a:ext cx="465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0" dirty="0">
              <a:effectLst/>
              <a:latin typeface="Arial" panose="020B0604020202020204" pitchFamily="34" charset="0"/>
            </a:endParaRPr>
          </a:p>
          <a:p>
            <a:r>
              <a:rPr lang="en-US" sz="1200" i="0" dirty="0">
                <a:effectLst/>
                <a:latin typeface="Arial" panose="020B0604020202020204" pitchFamily="34" charset="0"/>
              </a:rPr>
              <a:t>E Brockway Ave, Morgantown, WV 26501</a:t>
            </a:r>
            <a:endParaRPr lang="en-US" sz="1200" dirty="0"/>
          </a:p>
        </p:txBody>
      </p:sp>
      <p:pic>
        <p:nvPicPr>
          <p:cNvPr id="7" name="Picture 6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8783B053-CA48-C24D-98D8-972C62CF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" t="33511" r="3020" b="34574"/>
          <a:stretch/>
        </p:blipFill>
        <p:spPr>
          <a:xfrm>
            <a:off x="5410196" y="6240078"/>
            <a:ext cx="2927414" cy="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4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on River Trail | DIY Outdoors | West ...">
            <a:extLst>
              <a:ext uri="{FF2B5EF4-FFF2-40B4-BE49-F238E27FC236}">
                <a16:creationId xmlns:a16="http://schemas.microsoft.com/office/drawing/2014/main" id="{4C54F37B-C8DE-297F-B4A1-9D692F5D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29647" b="2"/>
          <a:stretch/>
        </p:blipFill>
        <p:spPr bwMode="auto">
          <a:xfrm>
            <a:off x="6781799" y="1714500"/>
            <a:ext cx="54102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352C3-846F-C49A-CB91-650F9C35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50409"/>
            <a:ext cx="10222952" cy="1228299"/>
          </a:xfrm>
        </p:spPr>
        <p:txBody>
          <a:bodyPr>
            <a:normAutofit/>
          </a:bodyPr>
          <a:lstStyle/>
          <a:p>
            <a:r>
              <a:rPr lang="en-US" sz="4000"/>
              <a:t>Project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5700-5904-4546-AD9A-BFF22D7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183642"/>
            <a:ext cx="5334199" cy="41150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Understanding the history of the Monongahela River in Morgantown will aid the WVU Common Waters Initiative in providing essential information to non-profit organizations, like Headwaters to the Ohio Water Network, in developing new resources to protect the river. </a:t>
            </a:r>
          </a:p>
        </p:txBody>
      </p:sp>
      <p:pic>
        <p:nvPicPr>
          <p:cNvPr id="4" name="Picture 3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7A40002D-34E5-8189-8E3E-131BB123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" t="33511" r="3020" b="34574"/>
          <a:stretch/>
        </p:blipFill>
        <p:spPr>
          <a:xfrm>
            <a:off x="-1" y="6248400"/>
            <a:ext cx="2927414" cy="608271"/>
          </a:xfrm>
          <a:prstGeom prst="rect">
            <a:avLst/>
          </a:prstGeom>
        </p:spPr>
      </p:pic>
      <p:pic>
        <p:nvPicPr>
          <p:cNvPr id="6" name="Picture 5" descr="Headwaters to the Ohio Water Network H2O">
            <a:extLst>
              <a:ext uri="{FF2B5EF4-FFF2-40B4-BE49-F238E27FC236}">
                <a16:creationId xmlns:a16="http://schemas.microsoft.com/office/drawing/2014/main" id="{B8E66267-B120-69A4-D63C-B88366B2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308" t="26316" r="19497" b="29461"/>
          <a:stretch/>
        </p:blipFill>
        <p:spPr>
          <a:xfrm>
            <a:off x="3076414" y="6117282"/>
            <a:ext cx="1073595" cy="6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1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8B8CF-BF81-8E9C-E4D7-FE60A2513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639" y="561203"/>
            <a:ext cx="9932691" cy="1165996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FE206-D0E2-33F2-E0F1-936B9EAE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570" y="5791201"/>
            <a:ext cx="9932690" cy="508000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Lauren Campbell, Andrew Gamponia, Payton Keys, Victoria Nist, and Tatum Wamsley</a:t>
            </a:r>
          </a:p>
        </p:txBody>
      </p:sp>
      <p:pic>
        <p:nvPicPr>
          <p:cNvPr id="6" name="Picture 5" descr="Headwaters to the Ohio Water Network H2O">
            <a:extLst>
              <a:ext uri="{FF2B5EF4-FFF2-40B4-BE49-F238E27FC236}">
                <a16:creationId xmlns:a16="http://schemas.microsoft.com/office/drawing/2014/main" id="{FFC79550-84C6-66E7-144A-95BB14FC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8" t="26316" r="19497" b="29461"/>
          <a:stretch/>
        </p:blipFill>
        <p:spPr>
          <a:xfrm>
            <a:off x="2239673" y="2563227"/>
            <a:ext cx="3357333" cy="2097922"/>
          </a:xfrm>
          <a:prstGeom prst="rect">
            <a:avLst/>
          </a:prstGeom>
        </p:spPr>
      </p:pic>
      <p:pic>
        <p:nvPicPr>
          <p:cNvPr id="5" name="Picture 4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FFAD9E39-4BCE-7FE5-5220-DF158EA2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" t="33511" r="3020" b="34574"/>
          <a:stretch/>
        </p:blipFill>
        <p:spPr>
          <a:xfrm>
            <a:off x="6350724" y="3122341"/>
            <a:ext cx="5087551" cy="11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2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1170-F5ED-2B1E-7B37-83640627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C40C3-67F8-EC3E-EB7B-6C76CCEE9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H2O Water Network. (2025). </a:t>
            </a:r>
            <a:r>
              <a:rPr lang="en-US" sz="1400" i="1" dirty="0"/>
              <a:t>Our Mission</a:t>
            </a:r>
            <a:r>
              <a:rPr lang="en-US" sz="1400" dirty="0"/>
              <a:t>. Headwaters to the Ohio Water Network. </a:t>
            </a:r>
            <a:r>
              <a:rPr lang="en-US" sz="1400" dirty="0">
                <a:ea typeface="+mn-lt"/>
                <a:cs typeface="+mn-lt"/>
                <a:hlinkClick r:id="rId2"/>
              </a:rPr>
              <a:t>https://h2owaternetwork.org/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Morgantown BOPARC. (2025). </a:t>
            </a:r>
            <a:r>
              <a:rPr lang="en-US" sz="1400" i="1" dirty="0">
                <a:ea typeface="+mn-lt"/>
                <a:cs typeface="+mn-lt"/>
              </a:rPr>
              <a:t>Marilla Park</a:t>
            </a:r>
            <a:r>
              <a:rPr lang="en-US" sz="1400" dirty="0">
                <a:ea typeface="+mn-lt"/>
                <a:cs typeface="+mn-lt"/>
              </a:rPr>
              <a:t>. Morgantown Board of Parks and Recreation. </a:t>
            </a:r>
            <a:r>
              <a:rPr lang="en-US" sz="1400" dirty="0">
                <a:ea typeface="+mn-lt"/>
                <a:cs typeface="+mn-lt"/>
                <a:hlinkClick r:id="rId3"/>
              </a:rPr>
              <a:t>https://www.boparc.org/marilla-park.html?utm_source=chatgpt.com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ORSANCO. (2025). </a:t>
            </a:r>
            <a:r>
              <a:rPr lang="en-US" sz="1400" i="1" dirty="0">
                <a:ea typeface="+mn-lt"/>
                <a:cs typeface="+mn-lt"/>
              </a:rPr>
              <a:t>River Facts</a:t>
            </a:r>
            <a:r>
              <a:rPr lang="en-US" sz="1400" dirty="0">
                <a:ea typeface="+mn-lt"/>
                <a:cs typeface="+mn-lt"/>
              </a:rPr>
              <a:t>. Ohio River Valley Sanitation Commission. </a:t>
            </a:r>
            <a:r>
              <a:rPr lang="en-US" sz="1400" dirty="0">
                <a:ea typeface="+mn-lt"/>
                <a:cs typeface="+mn-lt"/>
                <a:hlinkClick r:id="rId4"/>
              </a:rPr>
              <a:t>https://www.orsanco.org/river-facts/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Owen, B. (15 June 2022). </a:t>
            </a:r>
            <a:r>
              <a:rPr lang="en-US" sz="1400" i="1" dirty="0">
                <a:ea typeface="+mn-lt"/>
                <a:cs typeface="+mn-lt"/>
              </a:rPr>
              <a:t>Pre-Star City</a:t>
            </a:r>
            <a:r>
              <a:rPr lang="en-US" sz="1400" dirty="0">
                <a:ea typeface="+mn-lt"/>
                <a:cs typeface="+mn-lt"/>
              </a:rPr>
              <a:t>. The Historical Marker Database. </a:t>
            </a:r>
            <a:r>
              <a:rPr lang="en-US" sz="1400" dirty="0">
                <a:ea typeface="+mn-lt"/>
                <a:cs typeface="+mn-lt"/>
                <a:hlinkClick r:id="rId5"/>
              </a:rPr>
              <a:t>https://www.hmdb.org/m.asp?m=200075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Upper Monongahela River Association. (2019, September 1). </a:t>
            </a:r>
            <a:r>
              <a:rPr lang="en-US" sz="1400" i="1" dirty="0">
                <a:ea typeface="+mn-lt"/>
                <a:cs typeface="+mn-lt"/>
              </a:rPr>
              <a:t>Topics  for ten wayside interpreting this history of Star City and its riverfront along the Monongahela River: For WV Humanities Council Grant Application. </a:t>
            </a:r>
            <a:r>
              <a:rPr lang="en-US" sz="1400" i="1" dirty="0">
                <a:ea typeface="+mn-lt"/>
                <a:cs typeface="+mn-lt"/>
                <a:hlinkClick r:id="rId6"/>
              </a:rPr>
              <a:t>https://uppermonriver.org/wp-content/uploads/2020/04/Humanities-Grant-Attachment-2020.pdf?utm_source=chatgpt.com</a:t>
            </a:r>
            <a:r>
              <a:rPr lang="en-US" sz="1400" i="1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80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68BBB-1B4C-4EBB-64B2-BC25D18C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Project Background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201C8EAD-B6A2-037C-6C74-08847C735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29900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9" name="Picture 58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98312D51-2D6D-1CA6-71F3-FB40F9E232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1" t="33511" r="3020" b="34574"/>
          <a:stretch/>
        </p:blipFill>
        <p:spPr>
          <a:xfrm>
            <a:off x="-1" y="6248400"/>
            <a:ext cx="2927414" cy="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7A1B5-E9A8-83CE-9F93-61434133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Ohio River Basin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DE7A0-37EC-CF3B-A756-3422E8120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Ohio River is 981 miles in length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 dirty="0"/>
              <a:t>Begins at the confluence of the Allegheny and the Monongahela Rivers in Pittsburgh, PA and ending in Cairo, IL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More than 30 million people live in the Ohio River Basin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 dirty="0"/>
              <a:t>The river is the drinking source for more than five million people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However, "pollution from urban runoff, agricultural activities, and abandoned mines is a major cause of water pollution" (ORSANCO)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" name="Content Placeholder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C8CB59B-540D-6763-5DA4-EB029879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6" r="2238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7" name="Picture 6" descr="Ohio River Valley Water Sanitation ...">
            <a:extLst>
              <a:ext uri="{FF2B5EF4-FFF2-40B4-BE49-F238E27FC236}">
                <a16:creationId xmlns:a16="http://schemas.microsoft.com/office/drawing/2014/main" id="{443ACC2E-7A23-5D93-2E46-EC91B122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8" r="-3448" b="-1613"/>
          <a:stretch/>
        </p:blipFill>
        <p:spPr>
          <a:xfrm>
            <a:off x="-1" y="6218238"/>
            <a:ext cx="614614" cy="6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owntown Morgantown West Virginia Monongahela River Stock Footage Video  (100% Royalty-free) 1090090613 | Shutterstock">
            <a:extLst>
              <a:ext uri="{FF2B5EF4-FFF2-40B4-BE49-F238E27FC236}">
                <a16:creationId xmlns:a16="http://schemas.microsoft.com/office/drawing/2014/main" id="{AA5BCE09-4517-4C48-F82D-4CD51A4A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9" r="2282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01BA-7F43-39A8-6518-3F3455789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"The Headwaters to the Ohio Water Network connects diverse water stakeholders to develop and pursue a shared vision and attract increased resources for safe and clean water" (H2O Water Network, 2025). </a:t>
            </a:r>
          </a:p>
        </p:txBody>
      </p:sp>
      <p:pic>
        <p:nvPicPr>
          <p:cNvPr id="11" name="Picture 10" descr="Headwaters to the Ohio Water Network H2O">
            <a:extLst>
              <a:ext uri="{FF2B5EF4-FFF2-40B4-BE49-F238E27FC236}">
                <a16:creationId xmlns:a16="http://schemas.microsoft.com/office/drawing/2014/main" id="{7B6F02CB-3013-BA2A-8EF4-95C1E775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08" t="26316" r="19497" b="29461"/>
          <a:stretch/>
        </p:blipFill>
        <p:spPr>
          <a:xfrm>
            <a:off x="0" y="6175058"/>
            <a:ext cx="1073595" cy="6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6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Content Placeholder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05BB371-CD2E-AE27-F009-C2F3BDC0F5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1643" r="-1" b="11642"/>
          <a:stretch/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DB6B8-D924-34ED-AAC4-4459F8A1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17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Project Focus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3B2424-FBD5-7054-1C1E-8B8220AE4D66}"/>
              </a:ext>
            </a:extLst>
          </p:cNvPr>
          <p:cNvSpPr/>
          <p:nvPr/>
        </p:nvSpPr>
        <p:spPr>
          <a:xfrm>
            <a:off x="8096325" y="1896035"/>
            <a:ext cx="810190" cy="87883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CE278-72BA-BF2F-091C-E8E42471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 Sampling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E3611-56D9-2B48-C944-E9045AD8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Water samples were collected on April 8 at eight different locations along the Monongahela River in Morgantown, WV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Fecal coliform levels were determined and represented in most probable number (MNP) per 100 mL of sample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0470687-486F-AB20-4CFE-998C816C1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0"/>
          <a:stretch/>
        </p:blipFill>
        <p:spPr bwMode="auto">
          <a:xfrm>
            <a:off x="4444971" y="1833692"/>
            <a:ext cx="7374190" cy="318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B238B-7682-9931-F449-4B75E487AE88}"/>
              </a:ext>
            </a:extLst>
          </p:cNvPr>
          <p:cNvSpPr txBox="1"/>
          <p:nvPr/>
        </p:nvSpPr>
        <p:spPr>
          <a:xfrm>
            <a:off x="596891" y="2485115"/>
            <a:ext cx="3347867" cy="177282"/>
          </a:xfrm>
          <a:prstGeom prst="rect">
            <a:avLst/>
          </a:prstGeom>
          <a:solidFill>
            <a:srgbClr val="14274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BBC82138-AD6A-68B9-6615-88D71F7A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" t="33511" r="3020" b="34574"/>
          <a:stretch/>
        </p:blipFill>
        <p:spPr>
          <a:xfrm>
            <a:off x="-1" y="6248400"/>
            <a:ext cx="2927414" cy="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1D08B-59BC-DAF4-D855-5CA380824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73E4C-B203-0E5E-C264-6674025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Water Sampling</a:t>
            </a:r>
          </a:p>
        </p:txBody>
      </p:sp>
      <p:sp>
        <p:nvSpPr>
          <p:cNvPr id="308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028AF-529A-E76E-CE74-19FEFFD51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Water samples were collected on April 8 at eight different locations along the Monongahela River in Morgantown, WV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E. Coli levels were determined for the fecal coliform samples and represented in most probable number (MNP) per 100 mL of sample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29F024-6E65-9391-7B00-7B633FDA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2296" r="2637" b="8150"/>
          <a:stretch/>
        </p:blipFill>
        <p:spPr bwMode="auto">
          <a:xfrm>
            <a:off x="4611977" y="1805817"/>
            <a:ext cx="7329723" cy="32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CF449C-F9FE-C5C0-5BED-F045E5B5B3DE}"/>
              </a:ext>
            </a:extLst>
          </p:cNvPr>
          <p:cNvSpPr txBox="1"/>
          <p:nvPr/>
        </p:nvSpPr>
        <p:spPr>
          <a:xfrm>
            <a:off x="596891" y="2478770"/>
            <a:ext cx="3347867" cy="177282"/>
          </a:xfrm>
          <a:prstGeom prst="rect">
            <a:avLst/>
          </a:prstGeom>
          <a:solidFill>
            <a:srgbClr val="14274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5F806C9E-CFB0-B4AC-FEE1-72A01C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" t="33511" r="3020" b="34574"/>
          <a:stretch/>
        </p:blipFill>
        <p:spPr>
          <a:xfrm>
            <a:off x="-1" y="6248400"/>
            <a:ext cx="2927414" cy="6082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C3CD90-EE35-5D40-1877-FD0BCE228645}"/>
              </a:ext>
            </a:extLst>
          </p:cNvPr>
          <p:cNvSpPr/>
          <p:nvPr/>
        </p:nvSpPr>
        <p:spPr>
          <a:xfrm>
            <a:off x="7380514" y="1805817"/>
            <a:ext cx="942392" cy="3246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5D4BD-98E6-1798-CE5E-74C16CACEA52}"/>
              </a:ext>
            </a:extLst>
          </p:cNvPr>
          <p:cNvSpPr/>
          <p:nvPr/>
        </p:nvSpPr>
        <p:spPr>
          <a:xfrm>
            <a:off x="11040726" y="1805817"/>
            <a:ext cx="942392" cy="3246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4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0C2485-2662-9ACA-4576-9A309459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25" b="19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D1033-C91A-8FC2-FD86-1D3CA26D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Edith Barill Riverfront Park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E878266-6C40-412E-D4B8-1B179FB2B61F}"/>
              </a:ext>
            </a:extLst>
          </p:cNvPr>
          <p:cNvSpPr/>
          <p:nvPr/>
        </p:nvSpPr>
        <p:spPr>
          <a:xfrm>
            <a:off x="6129337" y="2409219"/>
            <a:ext cx="810190" cy="87883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aerial view of a river&#10;&#10;AI-generated content may be incorrect.">
            <a:extLst>
              <a:ext uri="{FF2B5EF4-FFF2-40B4-BE49-F238E27FC236}">
                <a16:creationId xmlns:a16="http://schemas.microsoft.com/office/drawing/2014/main" id="{84503488-4399-5515-7C29-DFB67BD2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55" r="1830" b="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89B08-CE34-0531-4872-B6877127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Edith Barill Riverfront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CFEAA-2BD8-20C5-230E-B35D9097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738016" cy="349687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In the early 20</a:t>
            </a:r>
            <a:r>
              <a:rPr lang="en-US" sz="2400" baseline="30000" dirty="0"/>
              <a:t>th</a:t>
            </a:r>
            <a:r>
              <a:rPr lang="en-US" sz="2400" dirty="0"/>
              <a:t> century, Star City emerged as an industrial hub, notably for glass manufacturing.</a:t>
            </a:r>
          </a:p>
          <a:p>
            <a:pPr lvl="1"/>
            <a:r>
              <a:rPr lang="en-US" sz="1800" dirty="0"/>
              <a:t>Interestingly, the town was named after the Star Glass Company, one of several facilities in the area (Upper Monongahela River Association, 2019).</a:t>
            </a:r>
          </a:p>
          <a:p>
            <a:r>
              <a:rPr lang="en-US" sz="2400" dirty="0"/>
              <a:t>A ferry crossing operated at this location, facilitating the movement of workers and goods across the Monongahela River. </a:t>
            </a:r>
          </a:p>
          <a:p>
            <a:pPr lvl="1"/>
            <a:r>
              <a:rPr lang="en-US" sz="1800" dirty="0"/>
              <a:t>The ferry connected Star City residents to coal mines and other industrial sites on the opposite bank (Owen, 2022),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A5CB5-5420-D10B-F6FC-53934E7B7F18}"/>
              </a:ext>
            </a:extLst>
          </p:cNvPr>
          <p:cNvSpPr txBox="1"/>
          <p:nvPr/>
        </p:nvSpPr>
        <p:spPr>
          <a:xfrm>
            <a:off x="6117771" y="1826486"/>
            <a:ext cx="4823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effectLst/>
                <a:latin typeface="Arial" panose="020B0604020202020204" pitchFamily="34" charset="0"/>
              </a:rPr>
              <a:t>Leeway St, Star City, WV 26505</a:t>
            </a:r>
            <a:endParaRPr lang="en-US" sz="1200" dirty="0"/>
          </a:p>
        </p:txBody>
      </p:sp>
      <p:pic>
        <p:nvPicPr>
          <p:cNvPr id="6" name="Picture 5" descr="WVU Expects Rare Earth Production This Summer – Upper Monongahela River  Association">
            <a:extLst>
              <a:ext uri="{FF2B5EF4-FFF2-40B4-BE49-F238E27FC236}">
                <a16:creationId xmlns:a16="http://schemas.microsoft.com/office/drawing/2014/main" id="{06A0A36C-A7A9-0C7A-266D-C0500317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1" t="33511" r="3020" b="34574"/>
          <a:stretch/>
        </p:blipFill>
        <p:spPr>
          <a:xfrm>
            <a:off x="5410197" y="6249729"/>
            <a:ext cx="2927414" cy="6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762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Contextualization of the Monongahela River</vt:lpstr>
      <vt:lpstr>Project Background</vt:lpstr>
      <vt:lpstr>Ohio River Basin</vt:lpstr>
      <vt:lpstr>PowerPoint Presentation</vt:lpstr>
      <vt:lpstr>Project Focus</vt:lpstr>
      <vt:lpstr>Water Sampling</vt:lpstr>
      <vt:lpstr>Water Sampling</vt:lpstr>
      <vt:lpstr>Edith Barill Riverfront Park</vt:lpstr>
      <vt:lpstr>Edith Barill Riverfront Park</vt:lpstr>
      <vt:lpstr>Marilla Park (at Deckers Creek)</vt:lpstr>
      <vt:lpstr>Marilla Park (at Deckers Creek)</vt:lpstr>
      <vt:lpstr>Project Significance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Victoria Nist</cp:lastModifiedBy>
  <cp:revision>322</cp:revision>
  <dcterms:created xsi:type="dcterms:W3CDTF">2025-04-21T20:32:32Z</dcterms:created>
  <dcterms:modified xsi:type="dcterms:W3CDTF">2025-04-22T16:19:10Z</dcterms:modified>
</cp:coreProperties>
</file>